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15"/>
  </p:notesMasterIdLst>
  <p:handoutMasterIdLst>
    <p:handoutMasterId r:id="rId16"/>
  </p:handoutMasterIdLst>
  <p:sldIdLst>
    <p:sldId id="275" r:id="rId2"/>
    <p:sldId id="257" r:id="rId3"/>
    <p:sldId id="265" r:id="rId4"/>
    <p:sldId id="261" r:id="rId5"/>
    <p:sldId id="266" r:id="rId6"/>
    <p:sldId id="271" r:id="rId7"/>
    <p:sldId id="272" r:id="rId8"/>
    <p:sldId id="273" r:id="rId9"/>
    <p:sldId id="274" r:id="rId10"/>
    <p:sldId id="276" r:id="rId11"/>
    <p:sldId id="277" r:id="rId12"/>
    <p:sldId id="278" r:id="rId13"/>
    <p:sldId id="269"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63" d="100"/>
          <a:sy n="63" d="100"/>
        </p:scale>
        <p:origin x="136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6/12/2023</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6/12/2023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6/12/2023</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6/12/2023</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6/12/2023</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6/12/2023</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6/12/2023</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6/12/2023</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6/12/2023</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6/12/2023</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6/12/2023</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74" r:id="rId4"/>
    <p:sldLayoutId id="2147483675" r:id="rId5"/>
    <p:sldLayoutId id="2147483683" r:id="rId6"/>
    <p:sldLayoutId id="2147483679" r:id="rId7"/>
    <p:sldLayoutId id="2147483680" r:id="rId8"/>
    <p:sldLayoutId id="2147483681" r:id="rId9"/>
    <p:sldLayoutId id="2147483682" r:id="rId10"/>
    <p:sldLayoutId id="214748367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CBF6F5-5789-A9A3-0894-DF5298329A30}"/>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6" name="Text Placeholder 5">
            <a:extLst>
              <a:ext uri="{FF2B5EF4-FFF2-40B4-BE49-F238E27FC236}">
                <a16:creationId xmlns:a16="http://schemas.microsoft.com/office/drawing/2014/main" id="{8E902B7E-05A4-8AC1-353A-3DE7EDF41645}"/>
              </a:ext>
            </a:extLst>
          </p:cNvPr>
          <p:cNvSpPr>
            <a:spLocks noGrp="1"/>
          </p:cNvSpPr>
          <p:nvPr>
            <p:ph type="body" sz="quarter" idx="13"/>
          </p:nvPr>
        </p:nvSpPr>
        <p:spPr/>
        <p:txBody>
          <a:bodyPr/>
          <a:lstStyle/>
          <a:p>
            <a:r>
              <a:rPr lang="en-US" sz="1800"/>
              <a:t>Chúng ta có thể thấy được những kết quả rất khả quan từ 2 ví dụ được lấy từ 2 mô hình SRNN và CNN khi so sánh cùng với LSTM </a:t>
            </a:r>
          </a:p>
          <a:p>
            <a:r>
              <a:rPr lang="en-US" sz="1800"/>
              <a:t>Tiếp theo em sẽ tiếp tục với mô hình cuối cùng Autoencoder và tiếp tục đưa đến ví dụ về kết quả huấn luyện của nó như sau</a:t>
            </a:r>
          </a:p>
        </p:txBody>
      </p:sp>
      <p:sp>
        <p:nvSpPr>
          <p:cNvPr id="7" name="TextBox 6">
            <a:extLst>
              <a:ext uri="{FF2B5EF4-FFF2-40B4-BE49-F238E27FC236}">
                <a16:creationId xmlns:a16="http://schemas.microsoft.com/office/drawing/2014/main" id="{EADBDFFA-10F5-0491-0B96-2772F7815EAB}"/>
              </a:ext>
            </a:extLst>
          </p:cNvPr>
          <p:cNvSpPr txBox="1"/>
          <p:nvPr/>
        </p:nvSpPr>
        <p:spPr>
          <a:xfrm>
            <a:off x="2452863" y="5894832"/>
            <a:ext cx="8077200" cy="369332"/>
          </a:xfrm>
          <a:prstGeom prst="rect">
            <a:avLst/>
          </a:prstGeom>
          <a:noFill/>
        </p:spPr>
        <p:txBody>
          <a:bodyPr wrap="square">
            <a:spAutoFit/>
          </a:bodyPr>
          <a:lstStyle/>
          <a:p>
            <a:r>
              <a:rPr lang="en-US"/>
              <a:t>Cặp OD thứ 51 của dataset Testbed</a:t>
            </a:r>
          </a:p>
        </p:txBody>
      </p:sp>
      <p:pic>
        <p:nvPicPr>
          <p:cNvPr id="9" name="Picture 8">
            <a:extLst>
              <a:ext uri="{FF2B5EF4-FFF2-40B4-BE49-F238E27FC236}">
                <a16:creationId xmlns:a16="http://schemas.microsoft.com/office/drawing/2014/main" id="{E71A1E1F-6071-EF68-9258-8AB0EFDD8069}"/>
              </a:ext>
            </a:extLst>
          </p:cNvPr>
          <p:cNvPicPr>
            <a:picLocks noChangeAspect="1"/>
          </p:cNvPicPr>
          <p:nvPr/>
        </p:nvPicPr>
        <p:blipFill>
          <a:blip r:embed="rId2"/>
          <a:stretch>
            <a:fillRect/>
          </a:stretch>
        </p:blipFill>
        <p:spPr>
          <a:xfrm>
            <a:off x="1101569" y="2171606"/>
            <a:ext cx="7167021" cy="3723226"/>
          </a:xfrm>
          <a:prstGeom prst="rect">
            <a:avLst/>
          </a:prstGeom>
        </p:spPr>
      </p:pic>
      <p:pic>
        <p:nvPicPr>
          <p:cNvPr id="11" name="Picture 10">
            <a:extLst>
              <a:ext uri="{FF2B5EF4-FFF2-40B4-BE49-F238E27FC236}">
                <a16:creationId xmlns:a16="http://schemas.microsoft.com/office/drawing/2014/main" id="{F0FC590F-4022-D8C0-59CD-2A4A436C5F2F}"/>
              </a:ext>
            </a:extLst>
          </p:cNvPr>
          <p:cNvPicPr>
            <a:picLocks noChangeAspect="1"/>
          </p:cNvPicPr>
          <p:nvPr/>
        </p:nvPicPr>
        <p:blipFill>
          <a:blip r:embed="rId3"/>
          <a:stretch>
            <a:fillRect/>
          </a:stretch>
        </p:blipFill>
        <p:spPr>
          <a:xfrm>
            <a:off x="1101569" y="2171607"/>
            <a:ext cx="7280082" cy="3802474"/>
          </a:xfrm>
          <a:prstGeom prst="rect">
            <a:avLst/>
          </a:prstGeom>
        </p:spPr>
      </p:pic>
    </p:spTree>
    <p:extLst>
      <p:ext uri="{BB962C8B-B14F-4D97-AF65-F5344CB8AC3E}">
        <p14:creationId xmlns:p14="http://schemas.microsoft.com/office/powerpoint/2010/main" val="184496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C2E1DA-C9D2-51A7-6F94-CBA890F71971}"/>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5" name="TextBox 4">
            <a:extLst>
              <a:ext uri="{FF2B5EF4-FFF2-40B4-BE49-F238E27FC236}">
                <a16:creationId xmlns:a16="http://schemas.microsoft.com/office/drawing/2014/main" id="{394DFFFD-5E8F-4BF8-2084-8EBFACC0D6DA}"/>
              </a:ext>
            </a:extLst>
          </p:cNvPr>
          <p:cNvSpPr txBox="1"/>
          <p:nvPr/>
        </p:nvSpPr>
        <p:spPr>
          <a:xfrm>
            <a:off x="2692400" y="5894275"/>
            <a:ext cx="8077200" cy="369332"/>
          </a:xfrm>
          <a:prstGeom prst="rect">
            <a:avLst/>
          </a:prstGeom>
          <a:noFill/>
        </p:spPr>
        <p:txBody>
          <a:bodyPr wrap="square">
            <a:spAutoFit/>
          </a:bodyPr>
          <a:lstStyle/>
          <a:p>
            <a:r>
              <a:rPr lang="en-US"/>
              <a:t>Cặp OD thứ 102 của dataset GEANT</a:t>
            </a:r>
          </a:p>
        </p:txBody>
      </p:sp>
      <p:pic>
        <p:nvPicPr>
          <p:cNvPr id="7" name="Picture 6">
            <a:extLst>
              <a:ext uri="{FF2B5EF4-FFF2-40B4-BE49-F238E27FC236}">
                <a16:creationId xmlns:a16="http://schemas.microsoft.com/office/drawing/2014/main" id="{355F334B-BE98-C544-C6E1-5CB5F2053C87}"/>
              </a:ext>
            </a:extLst>
          </p:cNvPr>
          <p:cNvPicPr>
            <a:picLocks noChangeAspect="1"/>
          </p:cNvPicPr>
          <p:nvPr/>
        </p:nvPicPr>
        <p:blipFill>
          <a:blip r:embed="rId2"/>
          <a:stretch>
            <a:fillRect/>
          </a:stretch>
        </p:blipFill>
        <p:spPr>
          <a:xfrm>
            <a:off x="486885" y="1548892"/>
            <a:ext cx="8036762" cy="4171187"/>
          </a:xfrm>
          <a:prstGeom prst="rect">
            <a:avLst/>
          </a:prstGeom>
        </p:spPr>
      </p:pic>
      <p:pic>
        <p:nvPicPr>
          <p:cNvPr id="11" name="Picture 10">
            <a:extLst>
              <a:ext uri="{FF2B5EF4-FFF2-40B4-BE49-F238E27FC236}">
                <a16:creationId xmlns:a16="http://schemas.microsoft.com/office/drawing/2014/main" id="{9B55961E-93AB-E180-CC5C-59F40110047F}"/>
              </a:ext>
            </a:extLst>
          </p:cNvPr>
          <p:cNvPicPr>
            <a:picLocks noChangeAspect="1"/>
          </p:cNvPicPr>
          <p:nvPr/>
        </p:nvPicPr>
        <p:blipFill>
          <a:blip r:embed="rId3"/>
          <a:stretch>
            <a:fillRect/>
          </a:stretch>
        </p:blipFill>
        <p:spPr>
          <a:xfrm>
            <a:off x="140038" y="1354376"/>
            <a:ext cx="8784745" cy="4624528"/>
          </a:xfrm>
          <a:prstGeom prst="rect">
            <a:avLst/>
          </a:prstGeom>
        </p:spPr>
      </p:pic>
    </p:spTree>
    <p:extLst>
      <p:ext uri="{BB962C8B-B14F-4D97-AF65-F5344CB8AC3E}">
        <p14:creationId xmlns:p14="http://schemas.microsoft.com/office/powerpoint/2010/main" val="420673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C4E841-FAAE-62DF-4EDD-BA19053F3775}"/>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5" name="Rectangle 1">
            <a:extLst>
              <a:ext uri="{FF2B5EF4-FFF2-40B4-BE49-F238E27FC236}">
                <a16:creationId xmlns:a16="http://schemas.microsoft.com/office/drawing/2014/main" id="{BF23917C-F8A9-E7B5-6353-2F7C5219D005}"/>
              </a:ext>
            </a:extLst>
          </p:cNvPr>
          <p:cNvSpPr>
            <a:spLocks noGrp="1" noChangeArrowheads="1"/>
          </p:cNvSpPr>
          <p:nvPr>
            <p:ph type="body" sz="quarter" idx="13"/>
          </p:nvPr>
        </p:nvSpPr>
        <p:spPr bwMode="auto">
          <a:xfrm>
            <a:off x="234951" y="1983857"/>
            <a:ext cx="829945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Lato" panose="020F0502020204030203" pitchFamily="34" charset="0"/>
              </a:rPr>
              <a:t>Kết qu</a:t>
            </a:r>
            <a:r>
              <a:rPr lang="en-US" altLang="en-US" sz="2000">
                <a:latin typeface="Lato" panose="020F0502020204030203" pitchFamily="34" charset="0"/>
              </a:rPr>
              <a:t>ả của việc huấn luyện 3 mô hình SRNN, CNN và Autoencoder khá khả quan khi đặt cạnh mô hình LSTM. Nhưng chúng ta vẫn không thể bỏ qua những nhược điểm mà những mô hình này đang có:</a:t>
            </a:r>
          </a:p>
          <a:p>
            <a:pPr>
              <a:lnSpc>
                <a:spcPct val="100000"/>
              </a:lnSpc>
            </a:pPr>
            <a:r>
              <a:rPr lang="en-US" altLang="en-US" sz="2000">
                <a:latin typeface="Lato" panose="020F0502020204030203" pitchFamily="34" charset="0"/>
              </a:rPr>
              <a:t>Việc biến mất/lan truyền gradient xuất hiện ở mô hình SRNN.</a:t>
            </a:r>
          </a:p>
          <a:p>
            <a:pPr>
              <a:lnSpc>
                <a:spcPct val="100000"/>
              </a:lnSpc>
            </a:pPr>
            <a:r>
              <a:rPr lang="en-US" altLang="en-US" sz="2000">
                <a:latin typeface="Lato" panose="020F0502020204030203" pitchFamily="34" charset="0"/>
              </a:rPr>
              <a:t>Chúng đều gặp khó khăn với các dữ liệu yêu cầu bộ nhớ dài.</a:t>
            </a:r>
          </a:p>
          <a:p>
            <a:pPr>
              <a:lnSpc>
                <a:spcPct val="100000"/>
              </a:lnSpc>
            </a:pPr>
            <a:r>
              <a:rPr kumimoji="0" lang="en-US" altLang="en-US" sz="2000" b="0" i="0" u="none" strike="noStrike" cap="none" normalizeH="0" baseline="0">
                <a:ln>
                  <a:noFill/>
                </a:ln>
                <a:solidFill>
                  <a:schemeClr val="tx1"/>
                </a:solidFill>
                <a:effectLst/>
                <a:latin typeface="Lato" panose="020F0502020204030203" pitchFamily="34" charset="0"/>
              </a:rPr>
              <a:t>Một số trường hợp mất mát thông tin quan trọng có thể xảy ra ở CNN và Autoencoder.</a:t>
            </a:r>
          </a:p>
          <a:p>
            <a:pPr>
              <a:lnSpc>
                <a:spcPct val="100000"/>
              </a:lnSpc>
            </a:pPr>
            <a:r>
              <a:rPr lang="en-US" altLang="en-US" sz="2000">
                <a:latin typeface="Lato" panose="020F0502020204030203" pitchFamily="34" charset="0"/>
              </a:rPr>
              <a:t>Chi phí của 3 mô hình này quá cao so với 3 mô hình được đề ra trong báo cáo.</a:t>
            </a:r>
            <a:endParaRPr kumimoji="0" lang="en-US" altLang="en-US" sz="1000" b="0" i="0" u="none" strike="noStrike" cap="none" normalizeH="0" baseline="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49493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558625" y="1702477"/>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a:t>Báo cáo tiến độ GR1</a:t>
            </a:r>
            <a:endParaRPr lang="en-US"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321572" y="2765791"/>
            <a:ext cx="7633708" cy="1268538"/>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b="0"/>
              <a:t>Thử nghiệm mô hình LSTM, BiLSTM, GRU trong việc dự đoán ma trận lưu lượng định hướng theo bài báo.</a:t>
            </a:r>
            <a:br>
              <a:rPr lang="en-US" sz="2000" b="0"/>
            </a:br>
            <a:r>
              <a:rPr lang="en-US" sz="2000" b="0"/>
              <a:t>Tự xây dựng và chạy thử mô hình machine learning khác rồi so sánh kết quả </a:t>
            </a:r>
            <a:endParaRPr lang="en-US" sz="2000" b="0" dirty="0"/>
          </a:p>
          <a:p>
            <a:endParaRPr lang="en-US" sz="2800" b="0" dirty="0"/>
          </a:p>
          <a:p>
            <a:endParaRPr lang="en-US" sz="2800" b="0" dirty="0"/>
          </a:p>
          <a:p>
            <a:endParaRPr lang="en-US" sz="2800" b="0" dirty="0"/>
          </a:p>
        </p:txBody>
      </p:sp>
      <p:sp>
        <p:nvSpPr>
          <p:cNvPr id="2" name="Title 6">
            <a:extLst>
              <a:ext uri="{FF2B5EF4-FFF2-40B4-BE49-F238E27FC236}">
                <a16:creationId xmlns:a16="http://schemas.microsoft.com/office/drawing/2014/main" id="{FDFB01D7-BF61-A022-B50D-0AAD3A72DDD8}"/>
              </a:ext>
            </a:extLst>
          </p:cNvPr>
          <p:cNvSpPr txBox="1">
            <a:spLocks/>
          </p:cNvSpPr>
          <p:nvPr/>
        </p:nvSpPr>
        <p:spPr>
          <a:xfrm>
            <a:off x="558625" y="4248851"/>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1800" b="0"/>
              <a:t>Giảng viên phụ trách: TS. Trần Hải Anh</a:t>
            </a:r>
            <a:br>
              <a:rPr lang="en-US" sz="1800" b="0"/>
            </a:br>
            <a:br>
              <a:rPr lang="en-US" sz="1600" b="0"/>
            </a:br>
            <a:r>
              <a:rPr lang="en-US" sz="1600" b="0"/>
              <a:t>Sinh viên: Vũ Quang Thành     </a:t>
            </a:r>
          </a:p>
          <a:p>
            <a:r>
              <a:rPr lang="en-US" sz="1600" b="0"/>
              <a:t>MSSV: 20194848</a:t>
            </a:r>
            <a:endParaRPr lang="en-US" sz="1800" b="0" dirty="0"/>
          </a:p>
        </p:txBody>
      </p:sp>
    </p:spTree>
    <p:extLst>
      <p:ext uri="{BB962C8B-B14F-4D97-AF65-F5344CB8AC3E}">
        <p14:creationId xmlns:p14="http://schemas.microsoft.com/office/powerpoint/2010/main" val="743172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1, Tổng quan</a:t>
            </a:r>
          </a:p>
        </p:txBody>
      </p:sp>
      <p:sp>
        <p:nvSpPr>
          <p:cNvPr id="6" name="Title 6">
            <a:extLst>
              <a:ext uri="{FF2B5EF4-FFF2-40B4-BE49-F238E27FC236}">
                <a16:creationId xmlns:a16="http://schemas.microsoft.com/office/drawing/2014/main" id="{451A7E52-6380-B084-3AF0-1040DA0DBDF1}"/>
              </a:ext>
            </a:extLst>
          </p:cNvPr>
          <p:cNvSpPr txBox="1">
            <a:spLocks/>
          </p:cNvSpPr>
          <p:nvPr/>
        </p:nvSpPr>
        <p:spPr>
          <a:xfrm>
            <a:off x="677172" y="1676400"/>
            <a:ext cx="7342482" cy="4358640"/>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342900" indent="-342900">
              <a:spcBef>
                <a:spcPts val="1200"/>
              </a:spcBef>
              <a:buFont typeface="Wingdings" panose="05000000000000000000" pitchFamily="2" charset="2"/>
              <a:buChar char="§"/>
            </a:pPr>
            <a:r>
              <a:rPr lang="en-US" sz="1800" b="0"/>
              <a:t>Chủ đề: Sử dụng mộ hình machine learning để dự đoán ma trận lưu lượng, từ đó đưa ra thống kê và kết luận cho giải pháp.</a:t>
            </a:r>
          </a:p>
          <a:p>
            <a:pPr marL="342900" indent="-342900">
              <a:spcBef>
                <a:spcPts val="1200"/>
              </a:spcBef>
              <a:buFont typeface="Wingdings" panose="05000000000000000000" pitchFamily="2" charset="2"/>
              <a:buChar char="§"/>
            </a:pPr>
            <a:r>
              <a:rPr lang="en-US" sz="1800" b="0"/>
              <a:t>Công cụ: thư viện Keras, tensorflow, ngôn ngữ Phython được chạy trên công cụ đám mây Google.colab.</a:t>
            </a:r>
          </a:p>
          <a:p>
            <a:pPr marL="342900" indent="-342900">
              <a:spcBef>
                <a:spcPts val="1200"/>
              </a:spcBef>
              <a:buFont typeface="Wingdings" panose="05000000000000000000" pitchFamily="2" charset="2"/>
              <a:buChar char="§"/>
            </a:pPr>
            <a:r>
              <a:rPr lang="en-US" sz="1800" b="0"/>
              <a:t> Dataset: 2 bộ dữ liệu có sẵn trong báo cáo: Geant (với </a:t>
            </a:r>
            <a:r>
              <a:rPr lang="en-US" sz="1800" b="0">
                <a:effectLst/>
              </a:rPr>
              <a:t>10772 ma trận lưu lượng) v</a:t>
            </a:r>
            <a:r>
              <a:rPr lang="en-US" sz="1800" b="0"/>
              <a:t>à testbed (</a:t>
            </a:r>
            <a:r>
              <a:rPr lang="en-US" sz="1800" b="0">
                <a:effectLst/>
              </a:rPr>
              <a:t>6258 ma trận lưu lượng).</a:t>
            </a:r>
          </a:p>
          <a:p>
            <a:pPr marL="342900" indent="-342900">
              <a:spcBef>
                <a:spcPts val="1200"/>
              </a:spcBef>
              <a:buFont typeface="Wingdings" panose="05000000000000000000" pitchFamily="2" charset="2"/>
              <a:buChar char="§"/>
            </a:pPr>
            <a:r>
              <a:rPr lang="en-US" sz="1800" b="0"/>
              <a:t>Các mô hình được sử dụng:</a:t>
            </a:r>
          </a:p>
          <a:p>
            <a:pPr marL="640080" indent="-342900">
              <a:spcBef>
                <a:spcPts val="600"/>
              </a:spcBef>
              <a:buFont typeface="Arial" panose="020B0604020202020204" pitchFamily="34" charset="0"/>
              <a:buChar char="•"/>
            </a:pPr>
            <a:r>
              <a:rPr lang="en-US" sz="1600" b="0"/>
              <a:t>Phần 1: sử dụng 3 mô hình đã được đề cập trong bài báo: LSTM, BiLSTM và GRU </a:t>
            </a:r>
          </a:p>
          <a:p>
            <a:pPr marL="640080" indent="-342900">
              <a:spcBef>
                <a:spcPts val="600"/>
              </a:spcBef>
              <a:buFont typeface="Arial" panose="020B0604020202020204" pitchFamily="34" charset="0"/>
              <a:buChar char="•"/>
            </a:pPr>
            <a:r>
              <a:rPr lang="en-US" sz="1600" b="0"/>
              <a:t>Phần 2: các mô hình tự bổ sung gồm 5 mô hình được chia làm 3 chương trình chạy đồng thời và so sánh với mô hình LSTM. Cụ thể đó là: SRNN, CNN, SNN, MLP và Autoencoder</a:t>
            </a:r>
            <a:endParaRPr lang="en-US" sz="1600" b="0">
              <a:effectLst/>
            </a:endParaRPr>
          </a:p>
        </p:txBody>
      </p:sp>
    </p:spTree>
    <p:extLst>
      <p:ext uri="{BB962C8B-B14F-4D97-AF65-F5344CB8AC3E}">
        <p14:creationId xmlns:p14="http://schemas.microsoft.com/office/powerpoint/2010/main" val="29236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4</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en-US"/>
              <a:t>	2, Nội dung</a:t>
            </a:r>
          </a:p>
        </p:txBody>
      </p:sp>
      <p:sp>
        <p:nvSpPr>
          <p:cNvPr id="7" name="TextBox 6">
            <a:extLst>
              <a:ext uri="{FF2B5EF4-FFF2-40B4-BE49-F238E27FC236}">
                <a16:creationId xmlns:a16="http://schemas.microsoft.com/office/drawing/2014/main" id="{04ACDCCE-209A-3129-707B-1A0BB046BDB7}"/>
              </a:ext>
            </a:extLst>
          </p:cNvPr>
          <p:cNvSpPr txBox="1"/>
          <p:nvPr/>
        </p:nvSpPr>
        <p:spPr>
          <a:xfrm>
            <a:off x="375920" y="1120894"/>
            <a:ext cx="8077200" cy="769441"/>
          </a:xfrm>
          <a:prstGeom prst="rect">
            <a:avLst/>
          </a:prstGeom>
          <a:noFill/>
        </p:spPr>
        <p:txBody>
          <a:bodyPr wrap="square">
            <a:spAutoFit/>
          </a:bodyPr>
          <a:lstStyle/>
          <a:p>
            <a:r>
              <a:rPr lang="en-US" sz="2200" b="1" i="0">
                <a:solidFill>
                  <a:srgbClr val="FF0000"/>
                </a:solidFill>
                <a:effectLst/>
                <a:latin typeface="Lato" panose="020F0502020204030203" pitchFamily="34" charset="0"/>
                <a:ea typeface="Lato" panose="020F0502020204030203" pitchFamily="34" charset="0"/>
                <a:cs typeface="Lato" panose="020F0502020204030203" pitchFamily="34" charset="0"/>
              </a:rPr>
              <a:t>Phần 1: </a:t>
            </a:r>
            <a:r>
              <a:rPr lang="en-US" sz="2200" b="1">
                <a:solidFill>
                  <a:srgbClr val="FF0000"/>
                </a:solidFill>
                <a:latin typeface="Lato" panose="020F0502020204030203" pitchFamily="34" charset="0"/>
                <a:ea typeface="Lato" panose="020F0502020204030203" pitchFamily="34" charset="0"/>
                <a:cs typeface="Lato" panose="020F0502020204030203" pitchFamily="34" charset="0"/>
              </a:rPr>
              <a:t>Thử nghiệm mô hình LSTM, BiLSTM, GRU trong việc dự đoán ma trận lưu lượng và đối chiếu với bài báo cáo:</a:t>
            </a:r>
          </a:p>
        </p:txBody>
      </p:sp>
      <p:sp>
        <p:nvSpPr>
          <p:cNvPr id="9" name="TextBox 8">
            <a:extLst>
              <a:ext uri="{FF2B5EF4-FFF2-40B4-BE49-F238E27FC236}">
                <a16:creationId xmlns:a16="http://schemas.microsoft.com/office/drawing/2014/main" id="{AE65B8A8-7E2F-A555-A38C-72F862D4B2D8}"/>
              </a:ext>
            </a:extLst>
          </p:cNvPr>
          <p:cNvSpPr txBox="1"/>
          <p:nvPr/>
        </p:nvSpPr>
        <p:spPr>
          <a:xfrm>
            <a:off x="487680" y="2062481"/>
            <a:ext cx="8077200" cy="646331"/>
          </a:xfrm>
          <a:prstGeom prst="rect">
            <a:avLst/>
          </a:prstGeom>
          <a:noFill/>
        </p:spPr>
        <p:txBody>
          <a:bodyPr wrap="square">
            <a:spAutoFit/>
          </a:bodyPr>
          <a:lstStyle/>
          <a:p>
            <a:pPr marL="285750" indent="-285750">
              <a:buFont typeface="Arial" panose="020B0604020202020204" pitchFamily="34" charset="0"/>
              <a:buChar char="•"/>
            </a:pPr>
            <a:r>
              <a:rPr lang="en-US"/>
              <a:t>Nhận xét chung: Về cơ bản, sau khi chạy thử 3 mô hình, em thu được kết quả tương tự như bài báo đã đưa ra.</a:t>
            </a:r>
          </a:p>
        </p:txBody>
      </p:sp>
      <p:pic>
        <p:nvPicPr>
          <p:cNvPr id="17" name="Picture 16">
            <a:extLst>
              <a:ext uri="{FF2B5EF4-FFF2-40B4-BE49-F238E27FC236}">
                <a16:creationId xmlns:a16="http://schemas.microsoft.com/office/drawing/2014/main" id="{3502C871-FB82-785C-A929-A8AB86AE5799}"/>
              </a:ext>
            </a:extLst>
          </p:cNvPr>
          <p:cNvPicPr>
            <a:picLocks noChangeAspect="1"/>
          </p:cNvPicPr>
          <p:nvPr/>
        </p:nvPicPr>
        <p:blipFill>
          <a:blip r:embed="rId2"/>
          <a:stretch>
            <a:fillRect/>
          </a:stretch>
        </p:blipFill>
        <p:spPr>
          <a:xfrm>
            <a:off x="487680" y="3267237"/>
            <a:ext cx="3715118" cy="2322768"/>
          </a:xfrm>
          <a:prstGeom prst="rect">
            <a:avLst/>
          </a:prstGeom>
        </p:spPr>
      </p:pic>
      <p:pic>
        <p:nvPicPr>
          <p:cNvPr id="18" name="Picture 17" descr="Mở ảnh">
            <a:extLst>
              <a:ext uri="{FF2B5EF4-FFF2-40B4-BE49-F238E27FC236}">
                <a16:creationId xmlns:a16="http://schemas.microsoft.com/office/drawing/2014/main" id="{DCB7547D-EA44-BBD6-54E9-A3DFB1339C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75144" y="2970096"/>
            <a:ext cx="4749639" cy="2495984"/>
          </a:xfrm>
          <a:prstGeom prst="rect">
            <a:avLst/>
          </a:prstGeom>
          <a:noFill/>
          <a:ln>
            <a:noFill/>
          </a:ln>
        </p:spPr>
      </p:pic>
    </p:spTree>
    <p:extLst>
      <p:ext uri="{BB962C8B-B14F-4D97-AF65-F5344CB8AC3E}">
        <p14:creationId xmlns:p14="http://schemas.microsoft.com/office/powerpoint/2010/main" val="64084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4950" y="963168"/>
            <a:ext cx="8674100" cy="591312"/>
          </a:xfrm>
        </p:spPr>
        <p:txBody>
          <a:bodyPr/>
          <a:lstStyle/>
          <a:p>
            <a:r>
              <a:rPr lang="en-US" sz="1800"/>
              <a:t>Nhưng có một vài sai khác khi cặp OD thứ 51 trong dataset Testbed của em giống với cặp OD thứ 52 như chú thích trong bài báo còn cặp OD thứ 13 trong dataset GEANT giống với cặp OD thứ 12. </a:t>
            </a:r>
          </a:p>
          <a:p>
            <a:r>
              <a:rPr lang="en-US" sz="1800"/>
              <a:t>Đây là kết quả của cặp OD thứ 12 trong dataset GEANT  em nhận được:</a:t>
            </a:r>
          </a:p>
          <a:p>
            <a:endParaRPr lang="en-US" sz="1800"/>
          </a:p>
        </p:txBody>
      </p:sp>
      <p:pic>
        <p:nvPicPr>
          <p:cNvPr id="5" name="Picture 4" descr="Mở ảnh">
            <a:extLst>
              <a:ext uri="{FF2B5EF4-FFF2-40B4-BE49-F238E27FC236}">
                <a16:creationId xmlns:a16="http://schemas.microsoft.com/office/drawing/2014/main" id="{80047480-ACB6-B2B5-A731-33E2327AD1A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8974" y="2407284"/>
            <a:ext cx="7090987" cy="3810635"/>
          </a:xfrm>
          <a:prstGeom prst="rect">
            <a:avLst/>
          </a:prstGeom>
          <a:noFill/>
          <a:ln>
            <a:noFill/>
          </a:ln>
        </p:spPr>
      </p:pic>
    </p:spTree>
    <p:extLst>
      <p:ext uri="{BB962C8B-B14F-4D97-AF65-F5344CB8AC3E}">
        <p14:creationId xmlns:p14="http://schemas.microsoft.com/office/powerpoint/2010/main" val="2751358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6" name="TextBox 5">
            <a:extLst>
              <a:ext uri="{FF2B5EF4-FFF2-40B4-BE49-F238E27FC236}">
                <a16:creationId xmlns:a16="http://schemas.microsoft.com/office/drawing/2014/main" id="{CDE84095-EC08-97F2-F39E-E46F5145CA95}"/>
              </a:ext>
            </a:extLst>
          </p:cNvPr>
          <p:cNvSpPr txBox="1"/>
          <p:nvPr/>
        </p:nvSpPr>
        <p:spPr>
          <a:xfrm>
            <a:off x="304800" y="877054"/>
            <a:ext cx="8077200" cy="769441"/>
          </a:xfrm>
          <a:prstGeom prst="rect">
            <a:avLst/>
          </a:prstGeom>
          <a:noFill/>
        </p:spPr>
        <p:txBody>
          <a:bodyPr wrap="square">
            <a:spAutoFit/>
          </a:bodyPr>
          <a:lstStyle/>
          <a:p>
            <a:r>
              <a:rPr lang="en-US" sz="2200" b="1" i="0">
                <a:solidFill>
                  <a:srgbClr val="FF0000"/>
                </a:solidFill>
                <a:effectLst/>
                <a:latin typeface="Lato" panose="020F0502020204030203" pitchFamily="34" charset="0"/>
                <a:ea typeface="Lato" panose="020F0502020204030203" pitchFamily="34" charset="0"/>
                <a:cs typeface="Lato" panose="020F0502020204030203" pitchFamily="34" charset="0"/>
              </a:rPr>
              <a:t>Phần 2: X</a:t>
            </a:r>
            <a:r>
              <a:rPr lang="en-US" sz="2200" b="1">
                <a:solidFill>
                  <a:srgbClr val="FF0000"/>
                </a:solidFill>
                <a:latin typeface="Lato" panose="020F0502020204030203" pitchFamily="34" charset="0"/>
                <a:ea typeface="Lato" panose="020F0502020204030203" pitchFamily="34" charset="0"/>
                <a:cs typeface="Lato" panose="020F0502020204030203" pitchFamily="34" charset="0"/>
              </a:rPr>
              <a:t>ây dựng mô hình machine learning và so sánh với những mô hình đã đề cập</a:t>
            </a:r>
          </a:p>
        </p:txBody>
      </p:sp>
      <p:sp>
        <p:nvSpPr>
          <p:cNvPr id="7" name="TextBox 6">
            <a:extLst>
              <a:ext uri="{FF2B5EF4-FFF2-40B4-BE49-F238E27FC236}">
                <a16:creationId xmlns:a16="http://schemas.microsoft.com/office/drawing/2014/main" id="{49AE8CC7-19B9-A0DA-7CE5-4C69F4E487C4}"/>
              </a:ext>
            </a:extLst>
          </p:cNvPr>
          <p:cNvSpPr txBox="1"/>
          <p:nvPr/>
        </p:nvSpPr>
        <p:spPr>
          <a:xfrm>
            <a:off x="457200" y="1838961"/>
            <a:ext cx="8077200"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t>Em có xây dựng 5 mô hình: SRNN, CNN, SNN, MLP, Autoencoder và so sánh nó với mô hình LTSM. </a:t>
            </a:r>
          </a:p>
          <a:p>
            <a:pPr marL="285750" indent="-285750">
              <a:lnSpc>
                <a:spcPct val="150000"/>
              </a:lnSpc>
              <a:buFont typeface="Arial" panose="020B0604020202020204" pitchFamily="34" charset="0"/>
              <a:buChar char="•"/>
            </a:pPr>
            <a:r>
              <a:rPr lang="en-US"/>
              <a:t>Lý do lựa chọn 5 mô hình này vì đó là 5 mô hình có thể thực hiện với data có dạng timeseries như dataset mà bài báo đã đưa ra.</a:t>
            </a:r>
          </a:p>
          <a:p>
            <a:pPr marL="285750" indent="-285750">
              <a:lnSpc>
                <a:spcPct val="150000"/>
              </a:lnSpc>
              <a:buFont typeface="Arial" panose="020B0604020202020204" pitchFamily="34" charset="0"/>
              <a:buChar char="•"/>
            </a:pPr>
            <a:r>
              <a:rPr lang="en-US"/>
              <a:t>Kết quả: SRNN, CNN và Autoencoder cho thấy được tiềm năng trong việc thực hiện những yêu cầu của bài toán khi đưa ra những kết quả chấp nhận được nếu so với mô hình LSTM. Mặt khác, SNN và MLP không thể đáp ứng được bởi vì chúng chỉ là những mô hình đơn giản. Sau đây là chi tiết.</a:t>
            </a:r>
          </a:p>
        </p:txBody>
      </p:sp>
    </p:spTree>
    <p:extLst>
      <p:ext uri="{BB962C8B-B14F-4D97-AF65-F5344CB8AC3E}">
        <p14:creationId xmlns:p14="http://schemas.microsoft.com/office/powerpoint/2010/main" val="3651498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5" name="TextBox 4">
            <a:extLst>
              <a:ext uri="{FF2B5EF4-FFF2-40B4-BE49-F238E27FC236}">
                <a16:creationId xmlns:a16="http://schemas.microsoft.com/office/drawing/2014/main" id="{BF22E158-5576-FAF0-B2AA-BF75EA50CCD7}"/>
              </a:ext>
            </a:extLst>
          </p:cNvPr>
          <p:cNvSpPr txBox="1"/>
          <p:nvPr/>
        </p:nvSpPr>
        <p:spPr>
          <a:xfrm>
            <a:off x="375920" y="1270001"/>
            <a:ext cx="8077200" cy="923330"/>
          </a:xfrm>
          <a:prstGeom prst="rect">
            <a:avLst/>
          </a:prstGeom>
          <a:noFill/>
        </p:spPr>
        <p:txBody>
          <a:bodyPr wrap="square">
            <a:spAutoFit/>
          </a:bodyPr>
          <a:lstStyle/>
          <a:p>
            <a:pPr marL="285750" indent="-285750">
              <a:buFont typeface="Arial" panose="020B0604020202020204" pitchFamily="34" charset="0"/>
              <a:buChar char="•"/>
            </a:pPr>
            <a:r>
              <a:rPr lang="en-US"/>
              <a:t>Bắt đầu với 2 mô hình đơn giản là SNN và MLP, 2 mô hình này dù đã có thể dự đoán được chiều hướng biến thiên của dữ liệu nhưng độ chính xác thì gần như là không có. Điều này được thể hiện rõ qua cặp OD thứ 51 của dataset Testbed.</a:t>
            </a:r>
          </a:p>
        </p:txBody>
      </p:sp>
      <p:pic>
        <p:nvPicPr>
          <p:cNvPr id="7" name="Picture 6">
            <a:extLst>
              <a:ext uri="{FF2B5EF4-FFF2-40B4-BE49-F238E27FC236}">
                <a16:creationId xmlns:a16="http://schemas.microsoft.com/office/drawing/2014/main" id="{104F6A57-880D-FFD0-D353-6C0A84F7DCA7}"/>
              </a:ext>
            </a:extLst>
          </p:cNvPr>
          <p:cNvPicPr>
            <a:picLocks noChangeAspect="1"/>
          </p:cNvPicPr>
          <p:nvPr/>
        </p:nvPicPr>
        <p:blipFill>
          <a:blip r:embed="rId2"/>
          <a:stretch>
            <a:fillRect/>
          </a:stretch>
        </p:blipFill>
        <p:spPr>
          <a:xfrm>
            <a:off x="505894" y="2303681"/>
            <a:ext cx="7817252" cy="3835597"/>
          </a:xfrm>
          <a:prstGeom prst="rect">
            <a:avLst/>
          </a:prstGeom>
        </p:spPr>
      </p:pic>
    </p:spTree>
    <p:extLst>
      <p:ext uri="{BB962C8B-B14F-4D97-AF65-F5344CB8AC3E}">
        <p14:creationId xmlns:p14="http://schemas.microsoft.com/office/powerpoint/2010/main" val="644728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0385C89-7D1D-5A90-6795-7FC575F1EE57}"/>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6" name="TextBox 5">
            <a:extLst>
              <a:ext uri="{FF2B5EF4-FFF2-40B4-BE49-F238E27FC236}">
                <a16:creationId xmlns:a16="http://schemas.microsoft.com/office/drawing/2014/main" id="{9BC1CE98-A527-70A3-9FBA-29F55E9650BF}"/>
              </a:ext>
            </a:extLst>
          </p:cNvPr>
          <p:cNvSpPr txBox="1"/>
          <p:nvPr/>
        </p:nvSpPr>
        <p:spPr>
          <a:xfrm>
            <a:off x="457200" y="955041"/>
            <a:ext cx="8077200" cy="369332"/>
          </a:xfrm>
          <a:prstGeom prst="rect">
            <a:avLst/>
          </a:prstGeom>
          <a:noFill/>
        </p:spPr>
        <p:txBody>
          <a:bodyPr wrap="square">
            <a:spAutoFit/>
          </a:bodyPr>
          <a:lstStyle/>
          <a:p>
            <a:pPr marL="285750" indent="-285750">
              <a:buFont typeface="Arial" panose="020B0604020202020204" pitchFamily="34" charset="0"/>
              <a:buChar char="•"/>
            </a:pPr>
            <a:r>
              <a:rPr lang="en-US"/>
              <a:t>Sau đây em thay thế 2 mô hình SNN và MLP bằng SRNN và CNN.</a:t>
            </a:r>
          </a:p>
        </p:txBody>
      </p:sp>
      <p:pic>
        <p:nvPicPr>
          <p:cNvPr id="8" name="Picture 7">
            <a:extLst>
              <a:ext uri="{FF2B5EF4-FFF2-40B4-BE49-F238E27FC236}">
                <a16:creationId xmlns:a16="http://schemas.microsoft.com/office/drawing/2014/main" id="{7B4EAF35-BB48-9445-144B-3AFB76968AC5}"/>
              </a:ext>
            </a:extLst>
          </p:cNvPr>
          <p:cNvPicPr>
            <a:picLocks noChangeAspect="1"/>
          </p:cNvPicPr>
          <p:nvPr/>
        </p:nvPicPr>
        <p:blipFill>
          <a:blip r:embed="rId2"/>
          <a:stretch>
            <a:fillRect/>
          </a:stretch>
        </p:blipFill>
        <p:spPr>
          <a:xfrm>
            <a:off x="788565" y="1685200"/>
            <a:ext cx="7566870" cy="3953599"/>
          </a:xfrm>
          <a:prstGeom prst="rect">
            <a:avLst/>
          </a:prstGeom>
        </p:spPr>
      </p:pic>
      <p:pic>
        <p:nvPicPr>
          <p:cNvPr id="10" name="Picture 9">
            <a:extLst>
              <a:ext uri="{FF2B5EF4-FFF2-40B4-BE49-F238E27FC236}">
                <a16:creationId xmlns:a16="http://schemas.microsoft.com/office/drawing/2014/main" id="{0F8E2982-6CBA-9EF7-CEA3-CF5E8FA1EF6B}"/>
              </a:ext>
            </a:extLst>
          </p:cNvPr>
          <p:cNvPicPr>
            <a:picLocks noChangeAspect="1"/>
          </p:cNvPicPr>
          <p:nvPr/>
        </p:nvPicPr>
        <p:blipFill>
          <a:blip r:embed="rId3"/>
          <a:stretch>
            <a:fillRect/>
          </a:stretch>
        </p:blipFill>
        <p:spPr>
          <a:xfrm>
            <a:off x="788564" y="1444296"/>
            <a:ext cx="7745835" cy="4323772"/>
          </a:xfrm>
          <a:prstGeom prst="rect">
            <a:avLst/>
          </a:prstGeom>
        </p:spPr>
      </p:pic>
      <p:sp>
        <p:nvSpPr>
          <p:cNvPr id="13" name="TextBox 12">
            <a:extLst>
              <a:ext uri="{FF2B5EF4-FFF2-40B4-BE49-F238E27FC236}">
                <a16:creationId xmlns:a16="http://schemas.microsoft.com/office/drawing/2014/main" id="{13E0D9C0-F283-27DC-6977-F2E91B89549F}"/>
              </a:ext>
            </a:extLst>
          </p:cNvPr>
          <p:cNvSpPr txBox="1"/>
          <p:nvPr/>
        </p:nvSpPr>
        <p:spPr>
          <a:xfrm>
            <a:off x="2753360" y="6046675"/>
            <a:ext cx="8077200" cy="369332"/>
          </a:xfrm>
          <a:prstGeom prst="rect">
            <a:avLst/>
          </a:prstGeom>
          <a:noFill/>
        </p:spPr>
        <p:txBody>
          <a:bodyPr wrap="square">
            <a:spAutoFit/>
          </a:bodyPr>
          <a:lstStyle/>
          <a:p>
            <a:r>
              <a:rPr lang="en-US"/>
              <a:t>Cặp OD thứ 102 của dataset GEANT</a:t>
            </a:r>
          </a:p>
        </p:txBody>
      </p:sp>
    </p:spTree>
    <p:extLst>
      <p:ext uri="{BB962C8B-B14F-4D97-AF65-F5344CB8AC3E}">
        <p14:creationId xmlns:p14="http://schemas.microsoft.com/office/powerpoint/2010/main" val="258106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5" name="TextBox 4">
            <a:extLst>
              <a:ext uri="{FF2B5EF4-FFF2-40B4-BE49-F238E27FC236}">
                <a16:creationId xmlns:a16="http://schemas.microsoft.com/office/drawing/2014/main" id="{8A8392BD-40C8-7943-B824-D046CFD4D612}"/>
              </a:ext>
            </a:extLst>
          </p:cNvPr>
          <p:cNvSpPr txBox="1"/>
          <p:nvPr/>
        </p:nvSpPr>
        <p:spPr>
          <a:xfrm>
            <a:off x="2828783" y="5648961"/>
            <a:ext cx="8077200" cy="369332"/>
          </a:xfrm>
          <a:prstGeom prst="rect">
            <a:avLst/>
          </a:prstGeom>
          <a:noFill/>
        </p:spPr>
        <p:txBody>
          <a:bodyPr wrap="square">
            <a:spAutoFit/>
          </a:bodyPr>
          <a:lstStyle/>
          <a:p>
            <a:r>
              <a:rPr lang="en-US"/>
              <a:t>Cặp OD thứ 51 của dataset Testbed</a:t>
            </a:r>
          </a:p>
        </p:txBody>
      </p:sp>
      <p:pic>
        <p:nvPicPr>
          <p:cNvPr id="7" name="Picture 6">
            <a:extLst>
              <a:ext uri="{FF2B5EF4-FFF2-40B4-BE49-F238E27FC236}">
                <a16:creationId xmlns:a16="http://schemas.microsoft.com/office/drawing/2014/main" id="{E9DE1492-2889-3CC5-81EF-92818859F586}"/>
              </a:ext>
            </a:extLst>
          </p:cNvPr>
          <p:cNvPicPr>
            <a:picLocks noChangeAspect="1"/>
          </p:cNvPicPr>
          <p:nvPr/>
        </p:nvPicPr>
        <p:blipFill>
          <a:blip r:embed="rId2"/>
          <a:stretch>
            <a:fillRect/>
          </a:stretch>
        </p:blipFill>
        <p:spPr>
          <a:xfrm>
            <a:off x="253778" y="1196860"/>
            <a:ext cx="8636444" cy="4464279"/>
          </a:xfrm>
          <a:prstGeom prst="rect">
            <a:avLst/>
          </a:prstGeom>
        </p:spPr>
      </p:pic>
      <p:pic>
        <p:nvPicPr>
          <p:cNvPr id="9" name="Picture 8">
            <a:extLst>
              <a:ext uri="{FF2B5EF4-FFF2-40B4-BE49-F238E27FC236}">
                <a16:creationId xmlns:a16="http://schemas.microsoft.com/office/drawing/2014/main" id="{34A115A4-8FC6-A914-D12A-1141A9AAE224}"/>
              </a:ext>
            </a:extLst>
          </p:cNvPr>
          <p:cNvPicPr>
            <a:picLocks noChangeAspect="1"/>
          </p:cNvPicPr>
          <p:nvPr/>
        </p:nvPicPr>
        <p:blipFill>
          <a:blip r:embed="rId3"/>
          <a:stretch>
            <a:fillRect/>
          </a:stretch>
        </p:blipFill>
        <p:spPr>
          <a:xfrm>
            <a:off x="114195" y="1196860"/>
            <a:ext cx="8915610" cy="4443962"/>
          </a:xfrm>
          <a:prstGeom prst="rect">
            <a:avLst/>
          </a:prstGeom>
        </p:spPr>
      </p:pic>
    </p:spTree>
    <p:extLst>
      <p:ext uri="{BB962C8B-B14F-4D97-AF65-F5344CB8AC3E}">
        <p14:creationId xmlns:p14="http://schemas.microsoft.com/office/powerpoint/2010/main" val="113095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334</TotalTime>
  <Words>779</Words>
  <Application>Microsoft Office PowerPoint</Application>
  <PresentationFormat>On-screen Show (4:3)</PresentationFormat>
  <Paragraphs>47</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Lato</vt:lpstr>
      <vt:lpstr>Söhne</vt:lpstr>
      <vt:lpstr>Wingdings</vt:lpstr>
      <vt:lpstr>Office Theme</vt:lpstr>
      <vt:lpstr>PowerPoint Presentation</vt:lpstr>
      <vt:lpstr>PowerPoint Presentation</vt:lpstr>
      <vt:lpstr>1, Tổng quan</vt:lpstr>
      <vt:lpstr> 2, Nội dung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VU QUANG THANH 20194848</cp:lastModifiedBy>
  <cp:revision>16</cp:revision>
  <dcterms:created xsi:type="dcterms:W3CDTF">2021-05-28T04:32:29Z</dcterms:created>
  <dcterms:modified xsi:type="dcterms:W3CDTF">2023-06-12T12:46:01Z</dcterms:modified>
</cp:coreProperties>
</file>